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9"/>
  </p:notesMasterIdLst>
  <p:sldIdLst>
    <p:sldId id="319" r:id="rId2"/>
    <p:sldId id="287" r:id="rId3"/>
    <p:sldId id="277" r:id="rId4"/>
    <p:sldId id="314" r:id="rId5"/>
    <p:sldId id="278" r:id="rId6"/>
    <p:sldId id="315" r:id="rId7"/>
    <p:sldId id="316" r:id="rId8"/>
    <p:sldId id="307" r:id="rId9"/>
    <p:sldId id="308" r:id="rId10"/>
    <p:sldId id="291" r:id="rId11"/>
    <p:sldId id="309" r:id="rId12"/>
    <p:sldId id="292" r:id="rId13"/>
    <p:sldId id="293" r:id="rId14"/>
    <p:sldId id="294" r:id="rId15"/>
    <p:sldId id="295" r:id="rId16"/>
    <p:sldId id="296" r:id="rId17"/>
    <p:sldId id="311" r:id="rId18"/>
    <p:sldId id="281" r:id="rId19"/>
    <p:sldId id="298" r:id="rId20"/>
    <p:sldId id="283" r:id="rId21"/>
    <p:sldId id="300" r:id="rId22"/>
    <p:sldId id="310" r:id="rId23"/>
    <p:sldId id="301" r:id="rId24"/>
    <p:sldId id="302" r:id="rId25"/>
    <p:sldId id="312" r:id="rId26"/>
    <p:sldId id="305" r:id="rId27"/>
    <p:sldId id="27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00"/>
    <a:srgbClr val="666633"/>
    <a:srgbClr val="FFCCFF"/>
    <a:srgbClr val="FF3300"/>
    <a:srgbClr val="000000"/>
    <a:srgbClr val="FF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40C8C2-442F-46E3-813A-136C20E81E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9C15D-D59B-467A-B08D-D2C9C3AFD0B5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5316E-E5AD-4B9C-89D1-78A1281C49A2}" type="slidenum">
              <a:rPr lang="en-US"/>
              <a:pPr/>
              <a:t>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FAADC-420E-4A0F-B518-4FEA32818593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EDC3-1A51-4DA1-A677-6CC811A70FD6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8128B-2354-4711-A501-66BA21FA2561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3F82A-1024-4D98-9A20-867F90805057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76FF4-F408-4689-BD1A-15BF7818A32C}" type="slidenum">
              <a:rPr lang="en-US"/>
              <a:pPr/>
              <a:t>22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E77E6-C45A-415A-84A0-99E5C7E42653}" type="slidenum">
              <a:rPr lang="en-US"/>
              <a:pPr/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772-E7D9-4A53-B78D-B0D975761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7D4-B210-4777-9906-562643F9C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5970-94EE-4F0B-876E-24FD6F922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F79CEA-A0D0-43FF-B7BF-3AD424E39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C86BD4-9560-44E3-924B-AAD4A7FC4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047-A1BB-40C3-BBAB-A220742FD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79D1-1462-4E3B-97DD-9D422B6A6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FEF-4003-481E-9E59-3753EA3FF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D154-1116-4640-838D-0F4BEF8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DF7A-DCCC-46EA-B0FF-1EBB3F518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A87F-02A6-432B-AA42-CFFF2C671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B57-2EC9-4D27-B521-B56236FC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A602-02E1-4FC6-9969-A16430CAE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F418-E752-4298-BC23-B9D6BCE9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trong-com.mid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20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MRVT: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Sức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khỏe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838200" y="0"/>
            <a:ext cx="6667500" cy="6572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sz="3600" b="1" u="sng">
                <a:solidFill>
                  <a:srgbClr val="FF3300"/>
                </a:solidFill>
                <a:latin typeface=".VnArial" pitchFamily="34" charset="0"/>
              </a:rPr>
              <a:t>Bµi 1:</a:t>
            </a:r>
            <a:r>
              <a:rPr lang="en-US" sz="3600" b="1" i="1">
                <a:latin typeface=".VnArial" pitchFamily="34" charset="0"/>
              </a:rPr>
              <a:t>     </a:t>
            </a:r>
            <a:r>
              <a:rPr lang="en-US" sz="3900" b="1" i="1">
                <a:latin typeface=".VnTime" pitchFamily="34" charset="0"/>
              </a:rPr>
              <a:t>C¸c tõ ng÷ :</a:t>
            </a:r>
          </a:p>
        </p:txBody>
      </p:sp>
      <p:graphicFrame>
        <p:nvGraphicFramePr>
          <p:cNvPr id="107555" name="Group 35"/>
          <p:cNvGraphicFramePr>
            <a:graphicFrameLocks noGrp="1"/>
          </p:cNvGraphicFramePr>
          <p:nvPr>
            <p:ph/>
          </p:nvPr>
        </p:nvGraphicFramePr>
        <p:xfrm>
          <a:off x="0" y="685800"/>
          <a:ext cx="8915400" cy="5022850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3124200">
                <a:tc>
                  <a:txBody>
                    <a:bodyPr/>
                    <a:lstStyle/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a) </a:t>
                      </a: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ChØ nh÷ng ho¹t ®éng cã lîi cho søc khoÎ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ăn uống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 ăn uống điều độ, .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tập luyện: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tập thể dục, chơi thể thao, đi bộ, chạy, đá bóng, chơi bóng chuyền, chơi cầu lông, nhảy dây, nhảy ngựa, chơi bóng bàn,...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vui chơi: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nghỉ ngơi, giải trí, an dưỡng, du lịch,  nghỉ mát,…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lao động: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 làm việc, học tập,…</a:t>
                      </a: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8650">
                <a:tc>
                  <a:txBody>
                    <a:bodyPr/>
                    <a:lstStyle/>
                    <a:p>
                      <a:pPr marL="16827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b) ChØ nh÷ng ®Æc ®iÓm cña mét c¬ thÓ khoÎ m¹nh</a:t>
                      </a: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2971800" y="4419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304800" y="51816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Vạm vỡ, lực lưỡng, rắn rỏi, săn chắc, cường tráng,...</a:t>
            </a:r>
          </a:p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Duyên dáng, cân đối, nhanh nhẹn dẻo dai,...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2" grpId="1"/>
      <p:bldP spid="107538" grpId="0"/>
      <p:bldP spid="1075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u="sng">
                <a:solidFill>
                  <a:srgbClr val="FF3300"/>
                </a:solidFill>
                <a:latin typeface=".VnTime" pitchFamily="34" charset="0"/>
              </a:rPr>
              <a:t>Bµi 2:</a:t>
            </a:r>
            <a:r>
              <a:rPr lang="en-US" sz="4000">
                <a:latin typeface=".VnTime" pitchFamily="34" charset="0"/>
              </a:rPr>
              <a:t> KÓ tªn c¸c m«n thÓ thao mµ em biÕt.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1508125" y="1524000"/>
            <a:ext cx="11588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3733800" y="152400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156676" grpId="0" animBg="1"/>
      <p:bldP spid="1566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9154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000" u="sng">
                <a:solidFill>
                  <a:srgbClr val="FF3300"/>
                </a:solidFill>
                <a:latin typeface=".VnTime" pitchFamily="34" charset="0"/>
              </a:rPr>
              <a:t>Bµi 2:</a:t>
            </a:r>
            <a:r>
              <a:rPr lang="en-US" sz="4000">
                <a:latin typeface=".VnTime" pitchFamily="34" charset="0"/>
              </a:rPr>
              <a:t>      C¸c m«n thÓ thao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sz="4000">
                <a:latin typeface=".VnTime" pitchFamily="34" charset="0"/>
              </a:rPr>
              <a:t>bãng ®¸, bãng chuyÒn, bãng chµy, bãng bÇu dôc, cÇu l«ng, khóc c«n cÇu, ®Èy t¹, ®Êu vËt,...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sz="4000">
                <a:latin typeface=".VnTime" pitchFamily="34" charset="0"/>
              </a:rPr>
              <a:t> vâ thuËt</a:t>
            </a:r>
            <a:r>
              <a:rPr lang="en-US"/>
              <a:t>.</a:t>
            </a:r>
            <a:endParaRPr lang="en-US" sz="4000">
              <a:latin typeface=".VnTime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4000">
                <a:latin typeface=".VnTime" pitchFamily="34" charset="0"/>
              </a:rPr>
              <a:t>- ch¹y, nh¶y cao, nh¶y xa, xµ  ®¬n, xµ kÐp...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4000">
                <a:latin typeface=".VnTime" pitchFamily="34" charset="0"/>
              </a:rPr>
              <a:t>- ®ua ngùa, tr­ît tuyÕt, ®ua m« t«, l­ít v¸n,...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4000">
                <a:latin typeface=".VnTime" pitchFamily="34" charset="0"/>
              </a:rPr>
              <a:t>- cê vua, cê t­íng,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au 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352800" y="6216650"/>
            <a:ext cx="27432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.VnTime" pitchFamily="34" charset="0"/>
              </a:rPr>
              <a:t>m«n cÇu l«ng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socc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6216650"/>
            <a:ext cx="2667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.VnTime" pitchFamily="34" charset="0"/>
              </a:rPr>
              <a:t>m«n bãng ®¸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3" name="Picture 3" descr="Chum anh DTQG nu bong chuyen thi dau tai VTV Cu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.VnTime" pitchFamily="34" charset="0"/>
              </a:rPr>
              <a:t>m«n bãng chuyÒn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leo n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124200" y="6278563"/>
            <a:ext cx="2438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Time" pitchFamily="34" charset="0"/>
              </a:rPr>
              <a:t>m«n leo nói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250px-Field_hoc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13716000" cy="8229600"/>
          </a:xfrm>
          <a:prstGeom prst="rect">
            <a:avLst/>
          </a:prstGeom>
          <a:noFill/>
        </p:spPr>
      </p:pic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0" y="6172200"/>
            <a:ext cx="37719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.VnTime" pitchFamily="34" charset="0"/>
              </a:rPr>
              <a:t>m«n khóc c«n cÇu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truot tuy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048000" y="6400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          </a:t>
            </a:r>
            <a:endParaRPr lang="en-US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0" y="0"/>
            <a:ext cx="22098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.VnTime" pitchFamily="34" charset="0"/>
              </a:rPr>
              <a:t>m«n tr­ît tuyÕt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nimBg="1"/>
      <p:bldP spid="6657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B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715000" cy="6858000"/>
          </a:xfrm>
          <a:noFill/>
          <a:ln/>
        </p:spPr>
      </p:pic>
      <p:graphicFrame>
        <p:nvGraphicFramePr>
          <p:cNvPr id="11572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667375" y="2947988"/>
          <a:ext cx="1998663" cy="1831975"/>
        </p:xfrm>
        <a:graphic>
          <a:graphicData uri="http://schemas.openxmlformats.org/presentationml/2006/ole">
            <p:oleObj spid="_x0000_s115722" name="Clip" r:id="rId4" imgW="1999440" imgH="1831320" progId="">
              <p:embed/>
            </p:oleObj>
          </a:graphicData>
        </a:graphic>
      </p:graphicFrame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6324600" y="685800"/>
            <a:ext cx="21336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UniverseH"/>
              </a:rPr>
              <a:t>KhoÎ</a:t>
            </a:r>
          </a:p>
        </p:txBody>
      </p:sp>
      <p:sp>
        <p:nvSpPr>
          <p:cNvPr id="115719" name="WordArt 7"/>
          <p:cNvSpPr>
            <a:spLocks noChangeArrowheads="1" noChangeShapeType="1" noTextEdit="1"/>
          </p:cNvSpPr>
          <p:nvPr/>
        </p:nvSpPr>
        <p:spPr bwMode="auto">
          <a:xfrm>
            <a:off x="6283325" y="2057400"/>
            <a:ext cx="152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SouthernH"/>
              </a:rPr>
              <a:t>®Ó</a:t>
            </a:r>
          </a:p>
        </p:txBody>
      </p:sp>
      <p:sp>
        <p:nvSpPr>
          <p:cNvPr id="115720" name="WordArt 8"/>
          <p:cNvSpPr>
            <a:spLocks noChangeArrowheads="1" noChangeShapeType="1" noTextEdit="1"/>
          </p:cNvSpPr>
          <p:nvPr/>
        </p:nvSpPr>
        <p:spPr bwMode="auto">
          <a:xfrm>
            <a:off x="6334125" y="3352800"/>
            <a:ext cx="137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SouthernH"/>
              </a:rPr>
              <a:t>häc</a:t>
            </a:r>
          </a:p>
        </p:txBody>
      </p:sp>
      <p:sp>
        <p:nvSpPr>
          <p:cNvPr id="115721" name="WordArt 9"/>
          <p:cNvSpPr>
            <a:spLocks noChangeArrowheads="1" noChangeShapeType="1" noTextEdit="1"/>
          </p:cNvSpPr>
          <p:nvPr/>
        </p:nvSpPr>
        <p:spPr bwMode="auto">
          <a:xfrm>
            <a:off x="6200775" y="4724400"/>
            <a:ext cx="1295400" cy="124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SouthernH"/>
              </a:rPr>
              <a:t>TËp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8" grpId="1" animBg="1"/>
      <p:bldP spid="115719" grpId="0" animBg="1"/>
      <p:bldP spid="115719" grpId="1" animBg="1"/>
      <p:bldP spid="115720" grpId="0" animBg="1"/>
      <p:bldP spid="115720" grpId="1" animBg="1"/>
      <p:bldP spid="115721" grpId="0" animBg="1"/>
      <p:bldP spid="1157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2438400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4400">
                <a:latin typeface=".VnTime" pitchFamily="34" charset="0"/>
              </a:rPr>
              <a:t>§Æt mét c©u kÓ Ai lµm g×? </a:t>
            </a:r>
          </a:p>
          <a:p>
            <a:pPr algn="just">
              <a:buFont typeface="Wingdings" pitchFamily="2" charset="2"/>
              <a:buNone/>
            </a:pPr>
            <a:r>
              <a:rPr lang="en-US" sz="4400">
                <a:latin typeface=".VnTime" pitchFamily="34" charset="0"/>
              </a:rPr>
              <a:t>X¸c ®Þnh chñ ng÷, vÞ ng÷ cña c©u ®ã.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" y="152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KiÓm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tra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bµi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cò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  <p:bldP spid="901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483235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1279525" indent="-1279525" defTabSz="639763">
              <a:spcBef>
                <a:spcPct val="50000"/>
              </a:spcBef>
            </a:pPr>
            <a:r>
              <a:rPr lang="en-US" sz="4300" b="1" u="sng">
                <a:latin typeface=".VnArial" pitchFamily="34" charset="0"/>
              </a:rPr>
              <a:t>Bµi 3:</a:t>
            </a:r>
            <a:r>
              <a:rPr lang="en-US" sz="4300" b="1" i="1">
                <a:latin typeface=".VnArial" pitchFamily="34" charset="0"/>
              </a:rPr>
              <a:t> </a:t>
            </a:r>
            <a:r>
              <a:rPr lang="en-US" sz="3400">
                <a:latin typeface=".VnArial" pitchFamily="34" charset="0"/>
              </a:rPr>
              <a:t>T×m tõ ng÷ thÝch hîp víi mçi chç trèng ®Ó hoµn chØnh c¸c thµnh ng÷ sau:</a:t>
            </a: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a) KhoÎ nh­ ..............                     </a:t>
            </a: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     </a:t>
            </a:r>
            <a:r>
              <a:rPr lang="en-US" sz="3400" i="1">
                <a:solidFill>
                  <a:srgbClr val="FFFF00"/>
                </a:solidFill>
                <a:latin typeface=".VnArial" pitchFamily="34" charset="0"/>
              </a:rPr>
              <a:t>M: KhoÎ nh­ voi</a:t>
            </a:r>
            <a:endParaRPr lang="en-US" sz="3400">
              <a:solidFill>
                <a:srgbClr val="FFFF00"/>
              </a:solidFill>
              <a:latin typeface=".VnArial" pitchFamily="34" charset="0"/>
            </a:endParaRP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 b) Nhanh nh­ ............                    </a:t>
            </a: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     </a:t>
            </a:r>
            <a:r>
              <a:rPr lang="en-US" sz="3400" i="1">
                <a:solidFill>
                  <a:srgbClr val="FFFF00"/>
                </a:solidFill>
                <a:latin typeface=".VnArial" pitchFamily="34" charset="0"/>
              </a:rPr>
              <a:t>M:</a:t>
            </a:r>
            <a:r>
              <a:rPr lang="en-US" sz="3400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3400" i="1">
                <a:solidFill>
                  <a:srgbClr val="FFFF00"/>
                </a:solidFill>
                <a:latin typeface=".VnArial" pitchFamily="34" charset="0"/>
              </a:rPr>
              <a:t>Nhanh nh­ c¾t</a:t>
            </a:r>
          </a:p>
          <a:p>
            <a:pPr marL="1279525" indent="-1279525" defTabSz="639763">
              <a:spcBef>
                <a:spcPct val="50000"/>
              </a:spcBef>
            </a:pPr>
            <a:endParaRPr lang="en-US" sz="1900" i="1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6473825" y="97155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057400" y="1524000"/>
            <a:ext cx="472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905000" y="984250"/>
            <a:ext cx="3657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  <p:bldP spid="68617" grpId="2" animBg="1"/>
      <p:bldP spid="68615" grpId="0" animBg="1"/>
      <p:bldP spid="68615" grpId="1" animBg="1"/>
      <p:bldP spid="68616" grpId="0" animBg="1"/>
      <p:bldP spid="68616" grpId="1" animBg="1"/>
      <p:bldP spid="68618" grpId="0" animBg="1"/>
      <p:bldP spid="686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200603242258449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267200" cy="6019800"/>
          </a:xfrm>
          <a:noFill/>
          <a:ln/>
        </p:spPr>
      </p:pic>
      <p:pic>
        <p:nvPicPr>
          <p:cNvPr id="119810" name="Picture 2" descr="c090dfb51e17136f9ee29ae1c8be3a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0225" y="0"/>
            <a:ext cx="4724400" cy="6019800"/>
          </a:xfrm>
          <a:noFill/>
          <a:ln/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048000" y="6156325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Chim c¾t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-31750" y="504825"/>
            <a:ext cx="9144000" cy="483235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1279525" indent="-1279525" defTabSz="639763">
              <a:spcBef>
                <a:spcPct val="50000"/>
              </a:spcBef>
            </a:pPr>
            <a:r>
              <a:rPr lang="en-US" sz="4300" b="1" u="sng">
                <a:latin typeface=".VnArial" pitchFamily="34" charset="0"/>
              </a:rPr>
              <a:t>Bµi 3:</a:t>
            </a:r>
            <a:r>
              <a:rPr lang="en-US" sz="4300" b="1" i="1">
                <a:latin typeface=".VnArial" pitchFamily="34" charset="0"/>
              </a:rPr>
              <a:t> </a:t>
            </a:r>
            <a:r>
              <a:rPr lang="en-US" sz="3400">
                <a:latin typeface=".VnArial" pitchFamily="34" charset="0"/>
              </a:rPr>
              <a:t>T×m tõ ng÷ thÝch hîp víi mçi chç trèng ®Ó hoµn chØnh c¸c thµnh ng÷ sau:</a:t>
            </a: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a) KhoÎ nh­ ..............                     </a:t>
            </a: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     </a:t>
            </a:r>
            <a:r>
              <a:rPr lang="en-US" sz="3400" i="1">
                <a:solidFill>
                  <a:srgbClr val="FFFF00"/>
                </a:solidFill>
                <a:latin typeface=".VnArial" pitchFamily="34" charset="0"/>
              </a:rPr>
              <a:t>M: KhoÎ nh­ voi</a:t>
            </a:r>
            <a:endParaRPr lang="en-US" sz="3400">
              <a:solidFill>
                <a:srgbClr val="FFFF00"/>
              </a:solidFill>
              <a:latin typeface=".VnArial" pitchFamily="34" charset="0"/>
            </a:endParaRP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 b) Nhanh nh­ ............                    </a:t>
            </a:r>
          </a:p>
          <a:p>
            <a:pPr marL="1279525" indent="-1279525" defTabSz="639763">
              <a:spcBef>
                <a:spcPct val="50000"/>
              </a:spcBef>
            </a:pPr>
            <a:r>
              <a:rPr lang="en-US" sz="3400">
                <a:latin typeface=".VnArial" pitchFamily="34" charset="0"/>
              </a:rPr>
              <a:t>              </a:t>
            </a:r>
            <a:r>
              <a:rPr lang="en-US" sz="3400" i="1">
                <a:solidFill>
                  <a:srgbClr val="FFFF00"/>
                </a:solidFill>
                <a:latin typeface=".VnArial" pitchFamily="34" charset="0"/>
              </a:rPr>
              <a:t>M:</a:t>
            </a:r>
            <a:r>
              <a:rPr lang="en-US" sz="3400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3400" i="1">
                <a:solidFill>
                  <a:srgbClr val="FFFF00"/>
                </a:solidFill>
                <a:latin typeface=".VnArial" pitchFamily="34" charset="0"/>
              </a:rPr>
              <a:t>Nhanh nh­ c¾t</a:t>
            </a:r>
          </a:p>
          <a:p>
            <a:pPr marL="1279525" indent="-1279525" defTabSz="639763">
              <a:spcBef>
                <a:spcPct val="50000"/>
              </a:spcBef>
            </a:pPr>
            <a:endParaRPr lang="en-US" sz="1900" i="1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1981200" y="16891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1828800" y="1143000"/>
            <a:ext cx="3733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6432550" y="1127125"/>
            <a:ext cx="2590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animBg="1"/>
      <p:bldP spid="157702" grpId="2" animBg="1"/>
      <p:bldP spid="157701" grpId="0" animBg="1"/>
      <p:bldP spid="157701" grpId="1" animBg="1"/>
      <p:bldP spid="157703" grpId="0" animBg="1"/>
      <p:bldP spid="157703" grpId="1" animBg="1"/>
      <p:bldP spid="157704" grpId="0" animBg="1"/>
      <p:bldP spid="15770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057400" cy="1017587"/>
          </a:xfrm>
        </p:spPr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.VnTime" pitchFamily="34" charset="0"/>
              </a:rPr>
              <a:t>Bµi 3</a:t>
            </a:r>
            <a:r>
              <a:rPr lang="en-US" b="1">
                <a:solidFill>
                  <a:schemeClr val="tx1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latin typeface=".VnTime" pitchFamily="34" charset="0"/>
              </a:rPr>
              <a:t>a, KhoÎ nh­ voi.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KhoÎ nh­ tr©u.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KhoÎ nh­ hïm.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…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latin typeface=".VnTime" pitchFamily="34" charset="0"/>
              </a:rPr>
              <a:t>b, Nhanh nh­ c¾t.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Nhanh nh­ chíp.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Nhanh nh­ sãc.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Nhanh nh­ ®iÖn.</a:t>
            </a:r>
          </a:p>
          <a:p>
            <a:pPr>
              <a:buFontTx/>
              <a:buChar char="-"/>
            </a:pPr>
            <a:r>
              <a:rPr lang="en-US" b="1">
                <a:latin typeface=".VnTime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9" name="Picture 3" descr="kh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971800" y="6043613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latin typeface=".VnTime" pitchFamily="34" charset="0"/>
              </a:rPr>
              <a:t>KhoÎ nh­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286375" y="6032500"/>
            <a:ext cx="1463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.VnTime" pitchFamily="34" charset="0"/>
              </a:rPr>
              <a:t>lùc sÜ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270500" y="6092825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...</a:t>
            </a:r>
          </a:p>
        </p:txBody>
      </p:sp>
      <p:grpSp>
        <p:nvGrpSpPr>
          <p:cNvPr id="121869" name="Group 13"/>
          <p:cNvGrpSpPr>
            <a:grpSpLocks/>
          </p:cNvGrpSpPr>
          <p:nvPr/>
        </p:nvGrpSpPr>
        <p:grpSpPr bwMode="auto">
          <a:xfrm>
            <a:off x="4191000" y="0"/>
            <a:ext cx="4953000" cy="2590800"/>
            <a:chOff x="2640" y="0"/>
            <a:chExt cx="3120" cy="1632"/>
          </a:xfrm>
        </p:grpSpPr>
        <p:sp>
          <p:nvSpPr>
            <p:cNvPr id="121861" name="AutoShape 5"/>
            <p:cNvSpPr>
              <a:spLocks noChangeArrowheads="1"/>
            </p:cNvSpPr>
            <p:nvPr/>
          </p:nvSpPr>
          <p:spPr bwMode="auto">
            <a:xfrm>
              <a:off x="2640" y="0"/>
              <a:ext cx="3120" cy="1632"/>
            </a:xfrm>
            <a:prstGeom prst="cloudCallout">
              <a:avLst>
                <a:gd name="adj1" fmla="val -48236"/>
                <a:gd name="adj2" fmla="val 354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pic>
          <p:nvPicPr>
            <p:cNvPr id="121868" name="Picture 12" descr="3ef1816e4a3997ce[1]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3936" y="0"/>
              <a:ext cx="1152" cy="1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121865" grpId="0"/>
      <p:bldP spid="121866" grpId="0"/>
      <p:bldP spid="12186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38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.VnTime" pitchFamily="34" charset="0"/>
              </a:rPr>
              <a:t>Bµi 4</a:t>
            </a:r>
            <a:r>
              <a:rPr lang="en-US" sz="3200">
                <a:latin typeface=".VnTime" pitchFamily="34" charset="0"/>
              </a:rPr>
              <a:t>.</a:t>
            </a:r>
            <a:r>
              <a:rPr lang="en-US">
                <a:latin typeface=".VnTime" pitchFamily="34" charset="0"/>
              </a:rPr>
              <a:t> </a:t>
            </a:r>
            <a:r>
              <a:rPr lang="en-US" sz="4000">
                <a:latin typeface=".VnTime" pitchFamily="34" charset="0"/>
              </a:rPr>
              <a:t>C©u tôc ng÷ sau nãi lªn ®iÒu g×?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¡n ®­îc ngñ ®­îc lµ tiªn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Kh«ng ¨n kh«ng ngñ mÊt tiÒn thªm lo.</a:t>
            </a:r>
          </a:p>
          <a:p>
            <a:pPr>
              <a:spcBef>
                <a:spcPct val="50000"/>
              </a:spcBef>
            </a:pPr>
            <a:endParaRPr lang="en-US" sz="40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  <a:latin typeface=".VnTime" pitchFamily="34" charset="0"/>
              </a:rPr>
              <a:t>Thø  s¸u ngµy 8 th¸ng 1 n¨m 2010</a:t>
            </a:r>
            <a:br>
              <a:rPr lang="en-US" sz="1800" b="1" i="1">
                <a:solidFill>
                  <a:schemeClr val="tx1"/>
                </a:solidFill>
                <a:latin typeface=".VnTime" pitchFamily="34" charset="0"/>
              </a:rPr>
            </a:br>
            <a:r>
              <a:rPr lang="en-US" sz="1400" b="1">
                <a:solidFill>
                  <a:schemeClr val="tx1"/>
                </a:solidFill>
                <a:latin typeface=".VnTimeH" pitchFamily="34" charset="0"/>
              </a:rPr>
              <a:t>luyÖn tõ vµ c©u</a:t>
            </a:r>
            <a:r>
              <a:rPr lang="en-US" sz="1800" b="1">
                <a:solidFill>
                  <a:schemeClr val="tx1"/>
                </a:solidFill>
                <a:latin typeface=".VnTimeH" pitchFamily="34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.VnTimeH" pitchFamily="34" charset="0"/>
              </a:rPr>
            </a:br>
            <a:r>
              <a:rPr lang="en-US" sz="1800" b="1">
                <a:solidFill>
                  <a:srgbClr val="FFFF00"/>
                </a:solidFill>
                <a:latin typeface=".VnTimeH" pitchFamily="34" charset="0"/>
              </a:rPr>
              <a:t>Më réng vèn tõ: søc khoÎ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222750"/>
            <a:ext cx="9144000" cy="8382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1400">
                <a:latin typeface=".VnTime" pitchFamily="34" charset="0"/>
              </a:rPr>
              <a:t>	</a:t>
            </a:r>
            <a:r>
              <a:rPr lang="en-US" sz="1800" b="1" u="sng">
                <a:solidFill>
                  <a:srgbClr val="FF3300"/>
                </a:solidFill>
                <a:latin typeface=".VnTime" pitchFamily="34" charset="0"/>
              </a:rPr>
              <a:t>Bµi 2</a:t>
            </a:r>
            <a:r>
              <a:rPr lang="en-US" sz="1800" b="1">
                <a:latin typeface=".VnTime" pitchFamily="34" charset="0"/>
              </a:rPr>
              <a:t>. KÓ tªn c¸c m«n thÓ thao mµ em biÕt.</a:t>
            </a:r>
            <a:r>
              <a:rPr lang="en-US" sz="1800">
                <a:latin typeface=".VnTime" pitchFamily="34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n-US" sz="1800">
                <a:latin typeface=".VnTime" pitchFamily="34" charset="0"/>
              </a:rPr>
              <a:t>	      bãng ®¸, bãng chuyÒn, cÇu l«ng, bãng ræ, nh¶y cao, ch¹y, b¾n sóng, ®Êu vËt,   tr­ît tuyÕt, leo nói, l­ít sãng, ®Èy t¹, b¬i léi, cÇu m©y, ®¸ cÇu, </a:t>
            </a:r>
          </a:p>
        </p:txBody>
      </p:sp>
      <p:graphicFrame>
        <p:nvGraphicFramePr>
          <p:cNvPr id="125996" name="Group 44"/>
          <p:cNvGraphicFramePr>
            <a:graphicFrameLocks noGrp="1"/>
          </p:cNvGraphicFramePr>
          <p:nvPr>
            <p:ph sz="half" idx="2"/>
          </p:nvPr>
        </p:nvGraphicFramePr>
        <p:xfrm>
          <a:off x="457200" y="1219200"/>
          <a:ext cx="7856538" cy="2916936"/>
        </p:xfrm>
        <a:graphic>
          <a:graphicData uri="http://schemas.openxmlformats.org/drawingml/2006/table">
            <a:tbl>
              <a:tblPr/>
              <a:tblGrid>
                <a:gridCol w="7856538"/>
              </a:tblGrid>
              <a:tr h="2849563">
                <a:tc>
                  <a:txBody>
                    <a:bodyPr/>
                    <a:lstStyle/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      a)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ChØ nh÷ng ho¹t ®éng cã lîi cho søc khoÎ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ăn uống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 ăn uống điều độ, .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tập luyện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tập thể dục, chơi thể thao, đi bộ, chạy, đá bóng, chơi bóng chuyền, chơi cầu lông, nhảy dây, nhảy ngựa, chơi bóng bàn,...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vui chơi: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nghỉ ngơi, giải trí, an dưỡng, du lịch,  nghỉ mát,…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lao động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 làm việc, học tập,…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abia" pitchFamily="34" charset="0"/>
                        </a:rPr>
                        <a:t>       b)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ChØ nh÷ng ®Æc ®iÓm cña mét c¬ thÓ khoÎ m¹nh</a:t>
                      </a: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04800" y="5041900"/>
            <a:ext cx="8305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  </a:t>
            </a:r>
          </a:p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Bµi 3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. Hoµn chØnh c¸c thµnh ng÷</a:t>
            </a:r>
          </a:p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 </a:t>
            </a: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a, KhoÎ nh­ voi.                                          b,  Nhanh nh­ c¾t.</a:t>
            </a:r>
          </a:p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     KhoÎ nh­ tr©u.                                              Nhanh nh­ chíp.</a:t>
            </a:r>
          </a:p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     KhoÎ nh­ hïm.	                                             Nhanh nh­ sãc.</a:t>
            </a:r>
          </a:p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     …..                                                                Nhanh nh­ ®iÖn.</a:t>
            </a:r>
          </a:p>
          <a:p>
            <a:pPr eaLnBrk="1" hangingPunct="1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                                                                            …..</a:t>
            </a:r>
          </a:p>
          <a:p>
            <a:pPr lvl="4" eaLnBrk="1" hangingPunct="1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125988" name="Text Box 36"/>
          <p:cNvSpPr txBox="1">
            <a:spLocks noChangeArrowheads="1"/>
          </p:cNvSpPr>
          <p:nvPr/>
        </p:nvSpPr>
        <p:spPr bwMode="auto">
          <a:xfrm>
            <a:off x="609600" y="3429000"/>
            <a:ext cx="5791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-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vạm vỡ, lực lưỡng, rắn rỏi, săn chắc, cường tráng,...</a:t>
            </a:r>
          </a:p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 duyên dáng, cân đối, nhanh nhẹn, dẻo dai,...</a:t>
            </a:r>
          </a:p>
        </p:txBody>
      </p:sp>
      <p:sp>
        <p:nvSpPr>
          <p:cNvPr id="125989" name="Text Box 37"/>
          <p:cNvSpPr txBox="1">
            <a:spLocks noChangeArrowheads="1"/>
          </p:cNvSpPr>
          <p:nvPr/>
        </p:nvSpPr>
        <p:spPr bwMode="auto">
          <a:xfrm>
            <a:off x="381000" y="838200"/>
            <a:ext cx="6667500" cy="3381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b="1" u="sng">
                <a:solidFill>
                  <a:srgbClr val="FF3300"/>
                </a:solidFill>
                <a:latin typeface=".VnArial" pitchFamily="34" charset="0"/>
              </a:rPr>
              <a:t>Bµi 1:</a:t>
            </a:r>
            <a:r>
              <a:rPr lang="en-US" b="1">
                <a:latin typeface=".VnArial" pitchFamily="34" charset="0"/>
              </a:rPr>
              <a:t>    </a:t>
            </a:r>
            <a:r>
              <a:rPr lang="en-US" b="1">
                <a:latin typeface=".VnTime" pitchFamily="34" charset="0"/>
              </a:rPr>
              <a:t>C¸c tõ ng÷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uiExpand="1" build="p"/>
      <p:bldP spid="125956" grpId="0"/>
      <p:bldP spid="125988" grpId="0"/>
      <p:bldP spid="1259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allpaper - 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0"/>
            <a:ext cx="9525000" cy="7315200"/>
          </a:xfrm>
          <a:prstGeom prst="rect">
            <a:avLst/>
          </a:prstGeom>
          <a:noFill/>
        </p:spPr>
      </p:pic>
      <p:pic>
        <p:nvPicPr>
          <p:cNvPr id="54275" name="Picture 3" descr="3d 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514600"/>
            <a:ext cx="1676400" cy="685800"/>
          </a:xfrm>
          <a:prstGeom prst="rect">
            <a:avLst/>
          </a:prstGeom>
          <a:noFill/>
        </p:spPr>
      </p:pic>
      <p:pic>
        <p:nvPicPr>
          <p:cNvPr id="54276" name="Picture 4" descr="3d 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0"/>
            <a:ext cx="990600" cy="506413"/>
          </a:xfrm>
          <a:prstGeom prst="rect">
            <a:avLst/>
          </a:prstGeom>
          <a:noFill/>
        </p:spPr>
      </p:pic>
      <p:pic>
        <p:nvPicPr>
          <p:cNvPr id="54277" name="trong-co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29600" y="6553200"/>
            <a:ext cx="304800" cy="3048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-304800" y="228600"/>
            <a:ext cx="944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0000"/>
                </a:solidFill>
                <a:latin typeface=".VnTime" pitchFamily="34" charset="0"/>
              </a:rPr>
              <a:t>Xin kÝnh chóc c¸c thÇy c« gi¸o vµ </a:t>
            </a:r>
          </a:p>
          <a:p>
            <a:pPr algn="ctr" eaLnBrk="1" hangingPunct="1"/>
            <a:r>
              <a:rPr lang="en-US" sz="4800">
                <a:solidFill>
                  <a:srgbClr val="FF0000"/>
                </a:solidFill>
                <a:latin typeface=".VnTime" pitchFamily="34" charset="0"/>
              </a:rPr>
              <a:t>c¸c em m¹nh khoÎ, h¹nh phóc!</a:t>
            </a:r>
          </a:p>
        </p:txBody>
      </p:sp>
      <p:pic>
        <p:nvPicPr>
          <p:cNvPr id="54279" name="Picture 7" descr="Wallpaper - 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0"/>
            <a:ext cx="9525000" cy="7315200"/>
          </a:xfrm>
          <a:prstGeom prst="rect">
            <a:avLst/>
          </a:prstGeom>
          <a:noFill/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-304800" y="228600"/>
            <a:ext cx="944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0000"/>
                </a:solidFill>
                <a:latin typeface=".VnTime" pitchFamily="34" charset="0"/>
              </a:rPr>
              <a:t>Xin kÝnh chóc c¸c thÇy c« gi¸o vµ </a:t>
            </a:r>
          </a:p>
          <a:p>
            <a:pPr algn="ctr" eaLnBrk="1" hangingPunct="1"/>
            <a:r>
              <a:rPr lang="en-US" sz="4800">
                <a:solidFill>
                  <a:srgbClr val="FF0000"/>
                </a:solidFill>
                <a:latin typeface=".VnTime" pitchFamily="34" charset="0"/>
              </a:rPr>
              <a:t>c¸c em m¹nh khoÎ, h¹nh phóc!</a:t>
            </a:r>
          </a:p>
        </p:txBody>
      </p:sp>
      <p:pic>
        <p:nvPicPr>
          <p:cNvPr id="54281" name="Picture 9" descr="Wallpaper - 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0"/>
            <a:ext cx="9525000" cy="7315200"/>
          </a:xfrm>
          <a:prstGeom prst="rect">
            <a:avLst/>
          </a:prstGeom>
          <a:noFill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-304800" y="228600"/>
            <a:ext cx="944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0000"/>
                </a:solidFill>
                <a:latin typeface=".VnTime" pitchFamily="34" charset="0"/>
              </a:rPr>
              <a:t>Xin kÝnh chóc c¸c thÇy c« gi¸o vµ </a:t>
            </a:r>
          </a:p>
          <a:p>
            <a:pPr algn="ctr" eaLnBrk="1" hangingPunct="1"/>
            <a:r>
              <a:rPr lang="en-US" sz="4800">
                <a:solidFill>
                  <a:srgbClr val="FF0000"/>
                </a:solidFill>
                <a:latin typeface=".VnTime" pitchFamily="34" charset="0"/>
              </a:rPr>
              <a:t>c¸c em m¹nh khoÎ, h¹nh phóc!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audio>
          </p:childTnLst>
        </p:cTn>
      </p:par>
    </p:tnLst>
    <p:bldLst>
      <p:bldP spid="54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6667500" cy="7191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.VnArial" pitchFamily="34" charset="0"/>
              </a:rPr>
              <a:t>Bµi 1:</a:t>
            </a:r>
            <a:r>
              <a:rPr lang="en-US" sz="4000" b="1" i="1">
                <a:latin typeface=".VnArial" pitchFamily="34" charset="0"/>
              </a:rPr>
              <a:t> </a:t>
            </a:r>
            <a:r>
              <a:rPr lang="en-US" sz="4300" b="1" i="1">
                <a:latin typeface=".VnTime" pitchFamily="34" charset="0"/>
              </a:rPr>
              <a:t>T×m c¸c tõ ng÷</a:t>
            </a:r>
          </a:p>
        </p:txBody>
      </p:sp>
      <p:graphicFrame>
        <p:nvGraphicFramePr>
          <p:cNvPr id="58436" name="Group 68"/>
          <p:cNvGraphicFramePr>
            <a:graphicFrameLocks noGrp="1"/>
          </p:cNvGraphicFramePr>
          <p:nvPr>
            <p:ph/>
          </p:nvPr>
        </p:nvGraphicFramePr>
        <p:xfrm>
          <a:off x="0" y="1676400"/>
          <a:ext cx="9144000" cy="486930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671763">
                <a:tc>
                  <a:txBody>
                    <a:bodyPr/>
                    <a:lstStyle/>
                    <a:p>
                      <a:pPr marL="628650" marR="0" lvl="0" indent="-6286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a)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ChØ nh÷ng ho¹t ®éng cã lîi cho søc khoÎ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vant" pitchFamily="34" charset="0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       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M: t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ập luyện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b) ChØ nh÷ng ®Æc ®iÓm cña mét c¬ thÓ khoÎ m¹nh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vant" pitchFamily="34" charset="0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       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M: v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ạm vỡ</a:t>
                      </a: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075">
                <a:tc>
                  <a:txBody>
                    <a:bodyPr/>
                    <a:lstStyle/>
                    <a:p>
                      <a:pPr marL="628650" marR="0" lvl="0" indent="-6286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406650" y="10795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2971800" y="2165350"/>
            <a:ext cx="1828800" cy="12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5105400" y="2193925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2895600" y="3914775"/>
            <a:ext cx="175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15" name="Line 47"/>
          <p:cNvSpPr>
            <a:spLocks noChangeShapeType="1"/>
          </p:cNvSpPr>
          <p:nvPr/>
        </p:nvSpPr>
        <p:spPr bwMode="auto">
          <a:xfrm>
            <a:off x="4279900" y="1063625"/>
            <a:ext cx="1371600" cy="19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17" name="Line 49"/>
          <p:cNvSpPr>
            <a:spLocks noChangeShapeType="1"/>
          </p:cNvSpPr>
          <p:nvPr/>
        </p:nvSpPr>
        <p:spPr bwMode="auto">
          <a:xfrm>
            <a:off x="6705600" y="3914775"/>
            <a:ext cx="220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24" name="Line 56"/>
          <p:cNvSpPr>
            <a:spLocks noChangeShapeType="1"/>
          </p:cNvSpPr>
          <p:nvPr/>
        </p:nvSpPr>
        <p:spPr bwMode="auto">
          <a:xfrm>
            <a:off x="762000" y="44196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utoUpdateAnimBg="0"/>
      <p:bldP spid="58392" grpId="0" animBg="1"/>
      <p:bldP spid="58394" grpId="0" animBg="1"/>
      <p:bldP spid="58395" grpId="0" animBg="1"/>
      <p:bldP spid="58400" grpId="0" animBg="1"/>
      <p:bldP spid="58415" grpId="0" animBg="1"/>
      <p:bldP spid="58417" grpId="0" animBg="1"/>
      <p:bldP spid="584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6667500" cy="7191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.VnArial" pitchFamily="34" charset="0"/>
              </a:rPr>
              <a:t>Bµi 1</a:t>
            </a:r>
            <a:r>
              <a:rPr lang="en-US" sz="4000" b="1">
                <a:solidFill>
                  <a:srgbClr val="FF3300"/>
                </a:solidFill>
                <a:latin typeface=".VnArial" pitchFamily="34" charset="0"/>
              </a:rPr>
              <a:t>. </a:t>
            </a:r>
            <a:r>
              <a:rPr lang="en-US" sz="4300" b="1" i="1">
                <a:latin typeface=".VnTime" pitchFamily="34" charset="0"/>
              </a:rPr>
              <a:t>T×m c¸c tõ ng÷:</a:t>
            </a:r>
          </a:p>
        </p:txBody>
      </p:sp>
      <p:graphicFrame>
        <p:nvGraphicFramePr>
          <p:cNvPr id="164867" name="Group 3"/>
          <p:cNvGraphicFramePr>
            <a:graphicFrameLocks noGrp="1"/>
          </p:cNvGraphicFramePr>
          <p:nvPr>
            <p:ph/>
          </p:nvPr>
        </p:nvGraphicFramePr>
        <p:xfrm>
          <a:off x="0" y="1676400"/>
          <a:ext cx="9144000" cy="486930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671763">
                <a:tc>
                  <a:txBody>
                    <a:bodyPr/>
                    <a:lstStyle/>
                    <a:p>
                      <a:pPr marL="628650" marR="0" lvl="0" indent="-6286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a)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ChØ nh÷ng ho¹t ®éng cã lîi cho søc khoÎ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vant" pitchFamily="34" charset="0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       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M: t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ập luyện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b) ChØ nh÷ng ®Æc ®iÓm cña mét c¬ thÓ khoÎ m¹nh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vant" pitchFamily="34" charset="0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       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vant" pitchFamily="34" charset="0"/>
                        </a:rPr>
                        <a:t>M: v</a:t>
                      </a: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ạm vỡ</a:t>
                      </a: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075">
                <a:tc>
                  <a:txBody>
                    <a:bodyPr/>
                    <a:lstStyle/>
                    <a:p>
                      <a:pPr marL="628650" marR="0" lvl="0" indent="-6286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2406650" y="10795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2971800" y="2181225"/>
            <a:ext cx="1828800" cy="12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V="1">
            <a:off x="5181600" y="2178050"/>
            <a:ext cx="3505200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2895600" y="3962400"/>
            <a:ext cx="175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4279900" y="1063625"/>
            <a:ext cx="1447800" cy="19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6705600" y="3914775"/>
            <a:ext cx="220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762000" y="44196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38200" y="0"/>
            <a:ext cx="6667500" cy="7191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.VnArial" pitchFamily="34" charset="0"/>
              </a:rPr>
              <a:t>Bµi 1:</a:t>
            </a:r>
            <a:r>
              <a:rPr lang="en-US" sz="4000" b="1" i="1">
                <a:latin typeface=".VnArial" pitchFamily="34" charset="0"/>
              </a:rPr>
              <a:t>    </a:t>
            </a:r>
            <a:r>
              <a:rPr lang="en-US" sz="4300" b="1" i="1">
                <a:latin typeface=".VnTime" pitchFamily="34" charset="0"/>
              </a:rPr>
              <a:t>C¸c tõ ng÷ :</a:t>
            </a:r>
          </a:p>
        </p:txBody>
      </p:sp>
      <p:graphicFrame>
        <p:nvGraphicFramePr>
          <p:cNvPr id="60577" name="Group 161"/>
          <p:cNvGraphicFramePr>
            <a:graphicFrameLocks noGrp="1"/>
          </p:cNvGraphicFramePr>
          <p:nvPr>
            <p:ph/>
          </p:nvPr>
        </p:nvGraphicFramePr>
        <p:xfrm>
          <a:off x="0" y="909638"/>
          <a:ext cx="9144000" cy="56845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24400">
                <a:tc>
                  <a:txBody>
                    <a:bodyPr/>
                    <a:lstStyle/>
                    <a:p>
                      <a:pPr marL="628650" marR="0" lvl="0" indent="-6286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a)</a:t>
                      </a:r>
                      <a:r>
                        <a:rPr kumimoji="0" 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4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ChØ nh÷ng ho¹t ®éng cã lîi cho søc khoÎ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ăn uống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ăn uống điều độ,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tập luyện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tập thể dục, chơi thể thao, đi bộ, chạy, đá bóng, chơi bóng chuyền, chơi cầu lông, nhảy dây, nhảy ngựa,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chơi bóng bàn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,...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vui chơi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nghỉ ngơi, giải trí, an dưỡng, du lịch,  nghỉ mát,…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lao động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 làm việc, học tập,…</a:t>
                      </a: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60" name="Line 144"/>
          <p:cNvSpPr>
            <a:spLocks noChangeShapeType="1"/>
          </p:cNvSpPr>
          <p:nvPr/>
        </p:nvSpPr>
        <p:spPr bwMode="auto">
          <a:xfrm>
            <a:off x="2438400" y="289560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561" name="Line 145"/>
          <p:cNvSpPr>
            <a:spLocks noChangeShapeType="1"/>
          </p:cNvSpPr>
          <p:nvPr/>
        </p:nvSpPr>
        <p:spPr bwMode="auto">
          <a:xfrm flipV="1">
            <a:off x="2362200" y="3657600"/>
            <a:ext cx="1981200" cy="19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562" name="Line 146"/>
          <p:cNvSpPr>
            <a:spLocks noChangeShapeType="1"/>
          </p:cNvSpPr>
          <p:nvPr/>
        </p:nvSpPr>
        <p:spPr bwMode="auto">
          <a:xfrm>
            <a:off x="4648200" y="3657600"/>
            <a:ext cx="2209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566" name="Text Box 150"/>
          <p:cNvSpPr txBox="1">
            <a:spLocks noChangeArrowheads="1"/>
          </p:cNvSpPr>
          <p:nvPr/>
        </p:nvSpPr>
        <p:spPr bwMode="auto">
          <a:xfrm>
            <a:off x="2971800" y="4419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560" grpId="0" animBg="1"/>
      <p:bldP spid="60561" grpId="0" animBg="1"/>
      <p:bldP spid="605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socce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28600"/>
            <a:ext cx="4648200" cy="4953000"/>
          </a:xfrm>
          <a:noFill/>
          <a:ln/>
        </p:spPr>
      </p:pic>
      <p:pic>
        <p:nvPicPr>
          <p:cNvPr id="166917" name="Picture 5" descr="the d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793750" y="530542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TËp thÓ dôc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791200" y="5337175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Ch¬i thÓ thao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838200" y="0"/>
            <a:ext cx="6667500" cy="7191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.VnArial" pitchFamily="34" charset="0"/>
              </a:rPr>
              <a:t>Bµi 1:</a:t>
            </a:r>
            <a:r>
              <a:rPr lang="en-US" sz="4000" b="1" i="1">
                <a:latin typeface=".VnArial" pitchFamily="34" charset="0"/>
              </a:rPr>
              <a:t>    </a:t>
            </a:r>
            <a:r>
              <a:rPr lang="en-US" sz="4300" b="1" i="1">
                <a:latin typeface=".VnTime" pitchFamily="34" charset="0"/>
              </a:rPr>
              <a:t>C¸c tõ ng÷ :</a:t>
            </a:r>
          </a:p>
        </p:txBody>
      </p:sp>
      <p:graphicFrame>
        <p:nvGraphicFramePr>
          <p:cNvPr id="168963" name="Group 3"/>
          <p:cNvGraphicFramePr>
            <a:graphicFrameLocks noGrp="1"/>
          </p:cNvGraphicFramePr>
          <p:nvPr>
            <p:ph/>
          </p:nvPr>
        </p:nvGraphicFramePr>
        <p:xfrm>
          <a:off x="0" y="909638"/>
          <a:ext cx="9144000" cy="56845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24400">
                <a:tc>
                  <a:txBody>
                    <a:bodyPr/>
                    <a:lstStyle/>
                    <a:p>
                      <a:pPr marL="628650" marR="0" lvl="0" indent="-6286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a)</a:t>
                      </a:r>
                      <a:r>
                        <a:rPr kumimoji="0" 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4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ChØ nh÷ng ho¹t ®éng cã lîi cho søc khoÎ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ăn uống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ăn uống điều độ,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tập luyện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tập thể dục, chơi thể thao, đi bộ, chạy, đá bóng, chơi bóng chuyền, chơi cầu lông, nhảy dây, nhảy ngựa,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chơi bóng bàn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,...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vui chơi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 nghỉ ngơi, giải trí, an dưỡng, du lịch,  nghỉ mát,…</a:t>
                      </a:r>
                    </a:p>
                    <a:p>
                      <a:pPr marL="628650" marR="0" lvl="0" indent="-628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-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lao động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:  làm việc, học tập,…</a:t>
                      </a:r>
                    </a:p>
                  </a:txBody>
                  <a:tcPr marL="64008" marR="64008" marT="32004" marB="32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2438400" y="289560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flipV="1">
            <a:off x="2362200" y="3657600"/>
            <a:ext cx="1981200" cy="19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4648200" y="3657600"/>
            <a:ext cx="2209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2971800" y="4419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9" grpId="0" animBg="1"/>
      <p:bldP spid="168970" grpId="0" animBg="1"/>
      <p:bldP spid="1689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3ef1816e4a3997c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>
          <a:xfrm>
            <a:off x="0" y="142875"/>
            <a:ext cx="4800600" cy="6629400"/>
          </a:xfrm>
          <a:noFill/>
          <a:ln>
            <a:solidFill>
              <a:schemeClr val="tx1"/>
            </a:solidFill>
          </a:ln>
        </p:spPr>
      </p:pic>
      <p:pic>
        <p:nvPicPr>
          <p:cNvPr id="151565" name="Picture 13" descr="hh110206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68863" y="114300"/>
            <a:ext cx="4275137" cy="6657975"/>
          </a:xfrm>
          <a:noFill/>
          <a:ln/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6858000" y="121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5592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>
                <a:latin typeface=".VnArabia" pitchFamily="34" charset="0"/>
              </a:rPr>
              <a:t>b</a:t>
            </a:r>
            <a:r>
              <a:rPr lang="en-US" sz="4000" i="1">
                <a:latin typeface=".VnArabia" pitchFamily="34" charset="0"/>
              </a:rPr>
              <a:t>) </a:t>
            </a:r>
            <a:r>
              <a:rPr lang="en-US" sz="4000" i="1">
                <a:latin typeface=".VnTime" pitchFamily="34" charset="0"/>
              </a:rPr>
              <a:t>ChØ nh÷ng ®Æc ®iÓm cña mét c¬ thÓ khoÎ m¹nh</a:t>
            </a:r>
          </a:p>
          <a:p>
            <a:pPr>
              <a:buFont typeface="Wingdings" pitchFamily="2" charset="2"/>
              <a:buNone/>
            </a:pPr>
            <a:endParaRPr lang="en-US" sz="4400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2438400"/>
            <a:ext cx="9144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- 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vạm vỡ, lực lưỡng, rắn rỏi, săn chắc, cường tráng,...</a:t>
            </a:r>
          </a:p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- duyên dáng, thướt tha, cân đối, nhanh nhẹn, dẻo dai,...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838200" y="0"/>
            <a:ext cx="6667500" cy="7191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64002" tIns="32001" rIns="64002" bIns="32001">
            <a:spAutoFit/>
          </a:bodyPr>
          <a:lstStyle/>
          <a:p>
            <a:pPr marL="266700" indent="-266700" defTabSz="639763"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.VnArial" pitchFamily="34" charset="0"/>
              </a:rPr>
              <a:t>Bµi 1:</a:t>
            </a:r>
            <a:r>
              <a:rPr lang="en-US" sz="4000" b="1" i="1">
                <a:latin typeface=".VnArial" pitchFamily="34" charset="0"/>
              </a:rPr>
              <a:t>    </a:t>
            </a:r>
            <a:r>
              <a:rPr lang="en-US" sz="4300" b="1" i="1">
                <a:latin typeface=".VnTime" pitchFamily="34" charset="0"/>
              </a:rPr>
              <a:t>C¸c tõ ng÷ :</a:t>
            </a:r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212725" y="3584575"/>
            <a:ext cx="236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155652" grpId="0"/>
      <p:bldP spid="155653" grpId="0"/>
      <p:bldP spid="1556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77&quot;/&gt;&lt;/object&gt;&lt;object type=&quot;3&quot; unique_id=&quot;10007&quot;&gt;&lt;property id=&quot;20148&quot; value=&quot;5&quot;/&gt;&lt;property id=&quot;20300&quot; value=&quot;Slide 4&quot;/&gt;&lt;property id=&quot;20307&quot; value=&quot;314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315&quot;/&gt;&lt;/object&gt;&lt;object type=&quot;3&quot; unique_id=&quot;10010&quot;&gt;&lt;property id=&quot;20148&quot; value=&quot;5&quot;/&gt;&lt;property id=&quot;20300&quot; value=&quot;Slide 7&quot;/&gt;&lt;property id=&quot;20307&quot; value=&quot;316&quot;/&gt;&lt;/object&gt;&lt;object type=&quot;3&quot; unique_id=&quot;10011&quot;&gt;&lt;property id=&quot;20148&quot; value=&quot;5&quot;/&gt;&lt;property id=&quot;20300&quot; value=&quot;Slide 8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&quot;/&gt;&lt;property id=&quot;20307&quot; value=&quot;309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95&quot;/&gt;&lt;/object&gt;&lt;object type=&quot;3&quot; unique_id=&quot;10019&quot;&gt;&lt;property id=&quot;20148&quot; value=&quot;5&quot;/&gt;&lt;property id=&quot;20300&quot; value=&quot;Slide 16&quot;/&gt;&lt;property id=&quot;20307&quot; value=&quot;296&quot;/&gt;&lt;/object&gt;&lt;object type=&quot;3&quot; unique_id=&quot;10020&quot;&gt;&lt;property id=&quot;20148&quot; value=&quot;5&quot;/&gt;&lt;property id=&quot;20300&quot; value=&quot;Slide 17&quot;/&gt;&lt;property id=&quot;20307&quot; value=&quot;311&quot;/&gt;&lt;/object&gt;&lt;object type=&quot;3&quot; unique_id=&quot;10021&quot;&gt;&lt;property id=&quot;20148&quot; value=&quot;5&quot;/&gt;&lt;property id=&quot;20300&quot; value=&quot;Slide 18&quot;/&gt;&lt;property id=&quot;20307&quot; value=&quot;281&quot;/&gt;&lt;/object&gt;&lt;object type=&quot;3&quot; unique_id=&quot;10022&quot;&gt;&lt;property id=&quot;20148&quot; value=&quot;5&quot;/&gt;&lt;property id=&quot;20300&quot; value=&quot;Slide 19&quot;/&gt;&lt;property id=&quot;20307&quot; value=&quot;298&quot;/&gt;&lt;/object&gt;&lt;object type=&quot;3&quot; unique_id=&quot;10023&quot;&gt;&lt;property id=&quot;20148&quot; value=&quot;5&quot;/&gt;&lt;property id=&quot;20300&quot; value=&quot;Slide 20&quot;/&gt;&lt;property id=&quot;20307&quot; value=&quot;283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310&quot;/&gt;&lt;/object&gt;&lt;object type=&quot;3&quot; unique_id=&quot;10026&quot;&gt;&lt;property id=&quot;20148&quot; value=&quot;5&quot;/&gt;&lt;property id=&quot;20300&quot; value=&quot;Slide 23 - &amp;quot;Bµi 3.&amp;quot;&quot;/&gt;&lt;property id=&quot;20307&quot; value=&quot;301&quot;/&gt;&lt;/object&gt;&lt;object type=&quot;3&quot; unique_id=&quot;10027&quot;&gt;&lt;property id=&quot;20148&quot; value=&quot;5&quot;/&gt;&lt;property id=&quot;20300&quot; value=&quot;Slide 24&quot;/&gt;&lt;property id=&quot;20307&quot; value=&quot;302&quot;/&gt;&lt;/object&gt;&lt;object type=&quot;3&quot; unique_id=&quot;10028&quot;&gt;&lt;property id=&quot;20148&quot; value=&quot;5&quot;/&gt;&lt;property id=&quot;20300&quot; value=&quot;Slide 25&quot;/&gt;&lt;property id=&quot;20307&quot; value=&quot;312&quot;/&gt;&lt;/object&gt;&lt;object type=&quot;3&quot; unique_id=&quot;10029&quot;&gt;&lt;property id=&quot;20148&quot; value=&quot;5&quot;/&gt;&lt;property id=&quot;20300&quot; value=&quot;Slide 26 - &amp;quot;Thø  s¸u ngµy 8 th¸ng 1 n¨m 2010&amp;#x0D;&amp;#x0A;luyÖn tõ vµ c©u&amp;#x0D;&amp;#x0A;Më réng vèn tõ: søc khoÎ&amp;quot;&quot;/&gt;&lt;property id=&quot;20307&quot; value=&quot;305&quot;/&gt;&lt;/object&gt;&lt;object type=&quot;3&quot; unique_id=&quot;10030&quot;&gt;&lt;property id=&quot;20148&quot; value=&quot;5&quot;/&gt;&lt;property id=&quot;20300&quot; value=&quot;Slide 27&quot;/&gt;&lt;property id=&quot;20307&quot; value=&quot;275&quot;/&gt;&lt;/object&gt;&lt;object type=&quot;3&quot; unique_id=&quot;10560&quot;&gt;&lt;property id=&quot;20148&quot; value=&quot;5&quot;/&gt;&lt;property id=&quot;20300&quot; value=&quot;Slide 1&quot;/&gt;&lt;property id=&quot;20307&quot; value=&quot;3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1111</Words>
  <Application>Microsoft Office PowerPoint</Application>
  <PresentationFormat>On-screen Show (4:3)</PresentationFormat>
  <Paragraphs>126</Paragraphs>
  <Slides>27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Bµi 3.</vt:lpstr>
      <vt:lpstr>Slide 24</vt:lpstr>
      <vt:lpstr>Slide 25</vt:lpstr>
      <vt:lpstr>Thø  s¸u ngµy 8 th¸ng 1 n¨m 2010 luyÖn tõ vµ c©u Më réng vèn tõ: søc khoÎ</vt:lpstr>
      <vt:lpstr>Slide 27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namanh</dc:creator>
  <cp:lastModifiedBy>AutoBVT</cp:lastModifiedBy>
  <cp:revision>106</cp:revision>
  <dcterms:created xsi:type="dcterms:W3CDTF">2009-02-02T09:28:19Z</dcterms:created>
  <dcterms:modified xsi:type="dcterms:W3CDTF">2017-01-19T08:20:26Z</dcterms:modified>
</cp:coreProperties>
</file>